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113000" cy="21374100"/>
  <p:notesSz cx="6858000" cy="9144000"/>
  <p:embeddedFontLst>
    <p:embeddedFont>
      <p:font typeface="Open Sans Bold" charset="1" panose="000000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F0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5214" y="2854028"/>
            <a:ext cx="7539408" cy="4004662"/>
            <a:chOff x="0" y="0"/>
            <a:chExt cx="1364623" cy="72483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64623" cy="724839"/>
            </a:xfrm>
            <a:custGeom>
              <a:avLst/>
              <a:gdLst/>
              <a:ahLst/>
              <a:cxnLst/>
              <a:rect r="r" b="b" t="t" l="l"/>
              <a:pathLst>
                <a:path h="724839" w="1364623">
                  <a:moveTo>
                    <a:pt x="13349" y="0"/>
                  </a:moveTo>
                  <a:lnTo>
                    <a:pt x="1351274" y="0"/>
                  </a:lnTo>
                  <a:cubicBezTo>
                    <a:pt x="1354814" y="0"/>
                    <a:pt x="1358210" y="1406"/>
                    <a:pt x="1360713" y="3910"/>
                  </a:cubicBezTo>
                  <a:cubicBezTo>
                    <a:pt x="1363217" y="6413"/>
                    <a:pt x="1364623" y="9809"/>
                    <a:pt x="1364623" y="13349"/>
                  </a:cubicBezTo>
                  <a:lnTo>
                    <a:pt x="1364623" y="711490"/>
                  </a:lnTo>
                  <a:cubicBezTo>
                    <a:pt x="1364623" y="718862"/>
                    <a:pt x="1358646" y="724839"/>
                    <a:pt x="1351274" y="724839"/>
                  </a:cubicBezTo>
                  <a:lnTo>
                    <a:pt x="13349" y="724839"/>
                  </a:lnTo>
                  <a:cubicBezTo>
                    <a:pt x="9809" y="724839"/>
                    <a:pt x="6413" y="723432"/>
                    <a:pt x="3910" y="720929"/>
                  </a:cubicBezTo>
                  <a:cubicBezTo>
                    <a:pt x="1406" y="718425"/>
                    <a:pt x="0" y="715030"/>
                    <a:pt x="0" y="711490"/>
                  </a:cubicBezTo>
                  <a:lnTo>
                    <a:pt x="0" y="13349"/>
                  </a:lnTo>
                  <a:cubicBezTo>
                    <a:pt x="0" y="9809"/>
                    <a:pt x="1406" y="6413"/>
                    <a:pt x="3910" y="3910"/>
                  </a:cubicBezTo>
                  <a:cubicBezTo>
                    <a:pt x="6413" y="1406"/>
                    <a:pt x="9809" y="0"/>
                    <a:pt x="13349" y="0"/>
                  </a:cubicBezTo>
                  <a:close/>
                </a:path>
              </a:pathLst>
            </a:custGeom>
            <a:solidFill>
              <a:srgbClr val="1D2348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47650"/>
              <a:ext cx="1364623" cy="972489"/>
            </a:xfrm>
            <a:prstGeom prst="rect">
              <a:avLst/>
            </a:prstGeom>
          </p:spPr>
          <p:txBody>
            <a:bodyPr anchor="ctr" rtlCol="false" tIns="71120" lIns="71120" bIns="71120" rIns="71120"/>
            <a:lstStyle/>
            <a:p>
              <a:pPr algn="l">
                <a:lnSpc>
                  <a:spcPts val="4951"/>
                </a:lnSpc>
              </a:pPr>
              <a:r>
                <a:rPr lang="en-US" sz="19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Introduction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Open source software (OSS) underpins modern bioinformatics and reproducible research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Widely used tools in bioinformatics are primarily open source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OSS participation builds technical skills and research capacity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Limited structured pathways exist for OSS contribution in many training environments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258180" y="19883135"/>
            <a:ext cx="15636360" cy="1500865"/>
            <a:chOff x="0" y="0"/>
            <a:chExt cx="2830161" cy="27165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830161" cy="271655"/>
            </a:xfrm>
            <a:custGeom>
              <a:avLst/>
              <a:gdLst/>
              <a:ahLst/>
              <a:cxnLst/>
              <a:rect r="r" b="b" t="t" l="l"/>
              <a:pathLst>
                <a:path h="271655" w="2830161">
                  <a:moveTo>
                    <a:pt x="6437" y="0"/>
                  </a:moveTo>
                  <a:lnTo>
                    <a:pt x="2823724" y="0"/>
                  </a:lnTo>
                  <a:cubicBezTo>
                    <a:pt x="2825431" y="0"/>
                    <a:pt x="2827069" y="678"/>
                    <a:pt x="2828276" y="1885"/>
                  </a:cubicBezTo>
                  <a:cubicBezTo>
                    <a:pt x="2829483" y="3092"/>
                    <a:pt x="2830161" y="4730"/>
                    <a:pt x="2830161" y="6437"/>
                  </a:cubicBezTo>
                  <a:lnTo>
                    <a:pt x="2830161" y="265218"/>
                  </a:lnTo>
                  <a:cubicBezTo>
                    <a:pt x="2830161" y="268773"/>
                    <a:pt x="2827279" y="271655"/>
                    <a:pt x="2823724" y="271655"/>
                  </a:cubicBezTo>
                  <a:lnTo>
                    <a:pt x="6437" y="271655"/>
                  </a:lnTo>
                  <a:cubicBezTo>
                    <a:pt x="2882" y="271655"/>
                    <a:pt x="0" y="268773"/>
                    <a:pt x="0" y="265218"/>
                  </a:cubicBezTo>
                  <a:lnTo>
                    <a:pt x="0" y="6437"/>
                  </a:lnTo>
                  <a:cubicBezTo>
                    <a:pt x="0" y="2882"/>
                    <a:pt x="2882" y="0"/>
                    <a:pt x="6437" y="0"/>
                  </a:cubicBezTo>
                  <a:close/>
                </a:path>
              </a:pathLst>
            </a:custGeom>
            <a:solidFill>
              <a:srgbClr val="1D2348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830161" cy="290705"/>
            </a:xfrm>
            <a:prstGeom prst="rect">
              <a:avLst/>
            </a:prstGeom>
          </p:spPr>
          <p:txBody>
            <a:bodyPr anchor="ctr" rtlCol="false" tIns="71120" lIns="71120" bIns="71120" rIns="71120"/>
            <a:lstStyle/>
            <a:p>
              <a:pPr algn="ctr">
                <a:lnSpc>
                  <a:spcPts val="3095"/>
                </a:lnSpc>
              </a:pPr>
              <a:r>
                <a:rPr lang="en-US" sz="23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Presented by: Pauline Karega  </a:t>
              </a:r>
            </a:p>
            <a:p>
              <a:pPr algn="ctr">
                <a:lnSpc>
                  <a:spcPts val="3095"/>
                </a:lnSpc>
              </a:pPr>
              <a:r>
                <a:rPr lang="en-US" sz="23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Email: paulinenyakairu.karega@manchester.ac.uk </a:t>
              </a:r>
            </a:p>
            <a:p>
              <a:pPr algn="ctr">
                <a:lnSpc>
                  <a:spcPts val="3095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7851560" y="152727"/>
            <a:ext cx="8930471" cy="4797288"/>
          </a:xfrm>
          <a:custGeom>
            <a:avLst/>
            <a:gdLst/>
            <a:ahLst/>
            <a:cxnLst/>
            <a:rect r="r" b="b" t="t" l="l"/>
            <a:pathLst>
              <a:path h="4797288" w="8930471">
                <a:moveTo>
                  <a:pt x="0" y="0"/>
                </a:moveTo>
                <a:lnTo>
                  <a:pt x="8930471" y="0"/>
                </a:lnTo>
                <a:lnTo>
                  <a:pt x="8930471" y="4797289"/>
                </a:lnTo>
                <a:lnTo>
                  <a:pt x="0" y="47972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110738" y="720462"/>
            <a:ext cx="277658" cy="421856"/>
          </a:xfrm>
          <a:custGeom>
            <a:avLst/>
            <a:gdLst/>
            <a:ahLst/>
            <a:cxnLst/>
            <a:rect r="r" b="b" t="t" l="l"/>
            <a:pathLst>
              <a:path h="421856" w="277658">
                <a:moveTo>
                  <a:pt x="0" y="0"/>
                </a:moveTo>
                <a:lnTo>
                  <a:pt x="277658" y="0"/>
                </a:lnTo>
                <a:lnTo>
                  <a:pt x="277658" y="421856"/>
                </a:lnTo>
                <a:lnTo>
                  <a:pt x="0" y="4218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554625" y="1604880"/>
            <a:ext cx="277658" cy="421856"/>
          </a:xfrm>
          <a:custGeom>
            <a:avLst/>
            <a:gdLst/>
            <a:ahLst/>
            <a:cxnLst/>
            <a:rect r="r" b="b" t="t" l="l"/>
            <a:pathLst>
              <a:path h="421856" w="277658">
                <a:moveTo>
                  <a:pt x="0" y="0"/>
                </a:moveTo>
                <a:lnTo>
                  <a:pt x="277658" y="0"/>
                </a:lnTo>
                <a:lnTo>
                  <a:pt x="277658" y="421856"/>
                </a:lnTo>
                <a:lnTo>
                  <a:pt x="0" y="4218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519711" y="1427217"/>
            <a:ext cx="277658" cy="421856"/>
          </a:xfrm>
          <a:custGeom>
            <a:avLst/>
            <a:gdLst/>
            <a:ahLst/>
            <a:cxnLst/>
            <a:rect r="r" b="b" t="t" l="l"/>
            <a:pathLst>
              <a:path h="421856" w="277658">
                <a:moveTo>
                  <a:pt x="0" y="0"/>
                </a:moveTo>
                <a:lnTo>
                  <a:pt x="277659" y="0"/>
                </a:lnTo>
                <a:lnTo>
                  <a:pt x="277659" y="421856"/>
                </a:lnTo>
                <a:lnTo>
                  <a:pt x="0" y="4218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477244" y="587812"/>
            <a:ext cx="2069513" cy="2028091"/>
          </a:xfrm>
          <a:custGeom>
            <a:avLst/>
            <a:gdLst/>
            <a:ahLst/>
            <a:cxnLst/>
            <a:rect r="r" b="b" t="t" l="l"/>
            <a:pathLst>
              <a:path h="2028091" w="2069513">
                <a:moveTo>
                  <a:pt x="0" y="0"/>
                </a:moveTo>
                <a:lnTo>
                  <a:pt x="2069512" y="0"/>
                </a:lnTo>
                <a:lnTo>
                  <a:pt x="2069512" y="2028091"/>
                </a:lnTo>
                <a:lnTo>
                  <a:pt x="0" y="202809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6912" r="0" b="-6912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152727" y="14394444"/>
            <a:ext cx="14814545" cy="5614866"/>
            <a:chOff x="0" y="0"/>
            <a:chExt cx="2700858" cy="102365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700858" cy="1023653"/>
            </a:xfrm>
            <a:custGeom>
              <a:avLst/>
              <a:gdLst/>
              <a:ahLst/>
              <a:cxnLst/>
              <a:rect r="r" b="b" t="t" l="l"/>
              <a:pathLst>
                <a:path h="1023653" w="2700858">
                  <a:moveTo>
                    <a:pt x="6794" y="0"/>
                  </a:moveTo>
                  <a:lnTo>
                    <a:pt x="2694065" y="0"/>
                  </a:lnTo>
                  <a:cubicBezTo>
                    <a:pt x="2695866" y="0"/>
                    <a:pt x="2697594" y="716"/>
                    <a:pt x="2698869" y="1990"/>
                  </a:cubicBezTo>
                  <a:cubicBezTo>
                    <a:pt x="2700143" y="3264"/>
                    <a:pt x="2700858" y="4992"/>
                    <a:pt x="2700858" y="6794"/>
                  </a:cubicBezTo>
                  <a:lnTo>
                    <a:pt x="2700858" y="1016860"/>
                  </a:lnTo>
                  <a:cubicBezTo>
                    <a:pt x="2700858" y="1020612"/>
                    <a:pt x="2697817" y="1023653"/>
                    <a:pt x="2694065" y="1023653"/>
                  </a:cubicBezTo>
                  <a:lnTo>
                    <a:pt x="6794" y="1023653"/>
                  </a:lnTo>
                  <a:cubicBezTo>
                    <a:pt x="3042" y="1023653"/>
                    <a:pt x="0" y="1020612"/>
                    <a:pt x="0" y="1016860"/>
                  </a:cubicBezTo>
                  <a:lnTo>
                    <a:pt x="0" y="6794"/>
                  </a:lnTo>
                  <a:cubicBezTo>
                    <a:pt x="0" y="3042"/>
                    <a:pt x="3042" y="0"/>
                    <a:pt x="6794" y="0"/>
                  </a:cubicBezTo>
                  <a:close/>
                </a:path>
              </a:pathLst>
            </a:custGeom>
            <a:solidFill>
              <a:srgbClr val="B9C1F5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19050"/>
              <a:ext cx="2700858" cy="1042703"/>
            </a:xfrm>
            <a:prstGeom prst="rect">
              <a:avLst/>
            </a:prstGeom>
          </p:spPr>
          <p:txBody>
            <a:bodyPr anchor="ctr" rtlCol="false" tIns="70608" lIns="70608" bIns="70608" rIns="70608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7560000" y="14542884"/>
            <a:ext cx="7078538" cy="4101874"/>
            <a:chOff x="0" y="0"/>
            <a:chExt cx="839047" cy="486211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39047" cy="486211"/>
            </a:xfrm>
            <a:custGeom>
              <a:avLst/>
              <a:gdLst/>
              <a:ahLst/>
              <a:cxnLst/>
              <a:rect r="r" b="b" t="t" l="l"/>
              <a:pathLst>
                <a:path h="486211" w="839047">
                  <a:moveTo>
                    <a:pt x="14218" y="0"/>
                  </a:moveTo>
                  <a:lnTo>
                    <a:pt x="824829" y="0"/>
                  </a:lnTo>
                  <a:cubicBezTo>
                    <a:pt x="828599" y="0"/>
                    <a:pt x="832216" y="1498"/>
                    <a:pt x="834882" y="4164"/>
                  </a:cubicBezTo>
                  <a:cubicBezTo>
                    <a:pt x="837549" y="6831"/>
                    <a:pt x="839047" y="10447"/>
                    <a:pt x="839047" y="14218"/>
                  </a:cubicBezTo>
                  <a:lnTo>
                    <a:pt x="839047" y="471993"/>
                  </a:lnTo>
                  <a:cubicBezTo>
                    <a:pt x="839047" y="475764"/>
                    <a:pt x="837549" y="479380"/>
                    <a:pt x="834882" y="482047"/>
                  </a:cubicBezTo>
                  <a:cubicBezTo>
                    <a:pt x="832216" y="484713"/>
                    <a:pt x="828599" y="486211"/>
                    <a:pt x="824829" y="486211"/>
                  </a:cubicBezTo>
                  <a:lnTo>
                    <a:pt x="14218" y="486211"/>
                  </a:lnTo>
                  <a:cubicBezTo>
                    <a:pt x="10447" y="486211"/>
                    <a:pt x="6831" y="484713"/>
                    <a:pt x="4164" y="482047"/>
                  </a:cubicBezTo>
                  <a:cubicBezTo>
                    <a:pt x="1498" y="479380"/>
                    <a:pt x="0" y="475764"/>
                    <a:pt x="0" y="471993"/>
                  </a:cubicBezTo>
                  <a:lnTo>
                    <a:pt x="0" y="14218"/>
                  </a:lnTo>
                  <a:cubicBezTo>
                    <a:pt x="0" y="10447"/>
                    <a:pt x="1498" y="6831"/>
                    <a:pt x="4164" y="4164"/>
                  </a:cubicBezTo>
                  <a:cubicBezTo>
                    <a:pt x="6831" y="1498"/>
                    <a:pt x="10447" y="0"/>
                    <a:pt x="14218" y="0"/>
                  </a:cubicBezTo>
                  <a:close/>
                </a:path>
              </a:pathLst>
            </a:custGeom>
            <a:solidFill>
              <a:srgbClr val="1D2348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19050"/>
              <a:ext cx="839047" cy="505261"/>
            </a:xfrm>
            <a:prstGeom prst="rect">
              <a:avLst/>
            </a:prstGeom>
          </p:spPr>
          <p:txBody>
            <a:bodyPr anchor="ctr" rtlCol="false" tIns="108599" lIns="108599" bIns="108599" rIns="108599"/>
            <a:lstStyle/>
            <a:p>
              <a:pPr algn="ctr">
                <a:lnSpc>
                  <a:spcPts val="2965"/>
                </a:lnSpc>
              </a:pPr>
              <a:r>
                <a:rPr lang="en-US" sz="22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Call for Collaboration!</a:t>
              </a:r>
            </a:p>
            <a:p>
              <a:pPr algn="l">
                <a:lnSpc>
                  <a:spcPts val="2575"/>
                </a:lnSpc>
              </a:pPr>
              <a:r>
                <a:rPr lang="en-US" sz="19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We invite collaborators to:</a:t>
              </a:r>
            </a:p>
            <a:p>
              <a:pPr algn="l" marL="427652" indent="-213826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Co-developing short-term OSS training programs</a:t>
              </a:r>
            </a:p>
            <a:p>
              <a:pPr algn="l" marL="427652" indent="-213826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Supporting hackathons and code sprints</a:t>
              </a:r>
            </a:p>
            <a:p>
              <a:pPr algn="l" marL="427652" indent="-213826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Providing mentorship and technical guidance</a:t>
              </a:r>
            </a:p>
            <a:p>
              <a:pPr algn="l" marL="427652" indent="-213826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Developing pipelines and packages suitable for new contributors</a:t>
              </a:r>
            </a:p>
            <a:p>
              <a:pPr algn="l" marL="427652" indent="-213826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Creating structured onboarding pathways for OSS participation</a:t>
              </a:r>
            </a:p>
            <a:p>
              <a:pPr algn="ctr">
                <a:lnSpc>
                  <a:spcPts val="2575"/>
                </a:lnSpc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Collaborate with Us: bioinformaticshubofkenya@gmail.com</a:t>
              </a: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383855" y="14676234"/>
            <a:ext cx="6598004" cy="4398669"/>
          </a:xfrm>
          <a:custGeom>
            <a:avLst/>
            <a:gdLst/>
            <a:ahLst/>
            <a:cxnLst/>
            <a:rect r="r" b="b" t="t" l="l"/>
            <a:pathLst>
              <a:path h="4398669" w="6598004">
                <a:moveTo>
                  <a:pt x="0" y="0"/>
                </a:moveTo>
                <a:lnTo>
                  <a:pt x="6598004" y="0"/>
                </a:lnTo>
                <a:lnTo>
                  <a:pt x="6598004" y="4398670"/>
                </a:lnTo>
                <a:lnTo>
                  <a:pt x="0" y="43986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7851560" y="3089120"/>
            <a:ext cx="7115713" cy="3962151"/>
            <a:chOff x="0" y="0"/>
            <a:chExt cx="9487617" cy="5282869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0" y="0"/>
              <a:ext cx="9487617" cy="5282869"/>
              <a:chOff x="0" y="0"/>
              <a:chExt cx="1287935" cy="717144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287935" cy="717144"/>
              </a:xfrm>
              <a:custGeom>
                <a:avLst/>
                <a:gdLst/>
                <a:ahLst/>
                <a:cxnLst/>
                <a:rect r="r" b="b" t="t" l="l"/>
                <a:pathLst>
                  <a:path h="717144" w="1287935">
                    <a:moveTo>
                      <a:pt x="14144" y="0"/>
                    </a:moveTo>
                    <a:lnTo>
                      <a:pt x="1273791" y="0"/>
                    </a:lnTo>
                    <a:cubicBezTo>
                      <a:pt x="1277542" y="0"/>
                      <a:pt x="1281140" y="1490"/>
                      <a:pt x="1283792" y="4143"/>
                    </a:cubicBezTo>
                    <a:cubicBezTo>
                      <a:pt x="1286445" y="6795"/>
                      <a:pt x="1287935" y="10393"/>
                      <a:pt x="1287935" y="14144"/>
                    </a:cubicBezTo>
                    <a:lnTo>
                      <a:pt x="1287935" y="703000"/>
                    </a:lnTo>
                    <a:cubicBezTo>
                      <a:pt x="1287935" y="710812"/>
                      <a:pt x="1281602" y="717144"/>
                      <a:pt x="1273791" y="717144"/>
                    </a:cubicBezTo>
                    <a:lnTo>
                      <a:pt x="14144" y="717144"/>
                    </a:lnTo>
                    <a:cubicBezTo>
                      <a:pt x="10393" y="717144"/>
                      <a:pt x="6795" y="715654"/>
                      <a:pt x="4143" y="713002"/>
                    </a:cubicBezTo>
                    <a:cubicBezTo>
                      <a:pt x="1490" y="710349"/>
                      <a:pt x="0" y="706751"/>
                      <a:pt x="0" y="703000"/>
                    </a:cubicBezTo>
                    <a:lnTo>
                      <a:pt x="0" y="14144"/>
                    </a:lnTo>
                    <a:cubicBezTo>
                      <a:pt x="0" y="10393"/>
                      <a:pt x="1490" y="6795"/>
                      <a:pt x="4143" y="4143"/>
                    </a:cubicBezTo>
                    <a:cubicBezTo>
                      <a:pt x="6795" y="1490"/>
                      <a:pt x="10393" y="0"/>
                      <a:pt x="1414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0" y="-76200"/>
                <a:ext cx="1287935" cy="793344"/>
              </a:xfrm>
              <a:prstGeom prst="rect">
                <a:avLst/>
              </a:prstGeom>
            </p:spPr>
            <p:txBody>
              <a:bodyPr anchor="ctr" rtlCol="false" tIns="71120" lIns="71120" bIns="71120" rIns="71120"/>
              <a:lstStyle/>
              <a:p>
                <a:pPr algn="l" marL="427654" indent="-213827" lvl="1">
                  <a:lnSpc>
                    <a:spcPts val="3149"/>
                  </a:lnSpc>
                  <a:buFont typeface="Arial"/>
                  <a:buChar char="•"/>
                </a:pPr>
                <a:r>
                  <a:rPr lang="en-US" b="true" sz="1980">
                    <a:solidFill>
                      <a:srgbClr val="000000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Current levels of awareness and participation in OSS</a:t>
                </a:r>
              </a:p>
              <a:p>
                <a:pPr algn="l" marL="427654" indent="-213827" lvl="1">
                  <a:lnSpc>
                    <a:spcPts val="3149"/>
                  </a:lnSpc>
                  <a:buFont typeface="Arial"/>
                  <a:buChar char="•"/>
                </a:pPr>
                <a:r>
                  <a:rPr lang="en-US" b="true" sz="1980">
                    <a:solidFill>
                      <a:srgbClr val="000000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Technical skills and experience within the community</a:t>
                </a:r>
              </a:p>
              <a:p>
                <a:pPr algn="l" marL="427654" indent="-213827" lvl="1">
                  <a:lnSpc>
                    <a:spcPts val="3149"/>
                  </a:lnSpc>
                  <a:buFont typeface="Arial"/>
                  <a:buChar char="•"/>
                </a:pPr>
                <a:r>
                  <a:rPr lang="en-US" b="true" sz="1980">
                    <a:solidFill>
                      <a:srgbClr val="000000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Barriers preventing individuals from contributing</a:t>
                </a:r>
              </a:p>
              <a:p>
                <a:pPr algn="l" marL="427654" indent="-213827" lvl="1">
                  <a:lnSpc>
                    <a:spcPts val="3149"/>
                  </a:lnSpc>
                  <a:buFont typeface="Arial"/>
                  <a:buChar char="•"/>
                </a:pPr>
                <a:r>
                  <a:rPr lang="en-US" b="true" sz="1980">
                    <a:solidFill>
                      <a:srgbClr val="000000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Types of support and training that would enable participation</a:t>
                </a:r>
              </a:p>
              <a:p>
                <a:pPr algn="l">
                  <a:lnSpc>
                    <a:spcPts val="3149"/>
                  </a:lnSpc>
                </a:pPr>
              </a:p>
            </p:txBody>
          </p:sp>
        </p:grpSp>
        <p:sp>
          <p:nvSpPr>
            <p:cNvPr name="TextBox 24" id="24"/>
            <p:cNvSpPr txBox="true"/>
            <p:nvPr/>
          </p:nvSpPr>
          <p:spPr>
            <a:xfrm rot="0">
              <a:off x="292960" y="2537"/>
              <a:ext cx="4704561" cy="44324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744"/>
                </a:lnSpc>
                <a:spcBef>
                  <a:spcPct val="0"/>
                </a:spcBef>
              </a:pPr>
              <a:r>
                <a:rPr lang="en-US" b="true" sz="1960">
                  <a:solidFill>
                    <a:srgbClr val="3E51C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Survey</a:t>
              </a:r>
              <a:r>
                <a:rPr lang="en-US" b="true" sz="1960">
                  <a:solidFill>
                    <a:srgbClr val="3E51C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 Objectives</a:t>
              </a: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235214" y="7074781"/>
            <a:ext cx="14732058" cy="7182353"/>
            <a:chOff x="0" y="0"/>
            <a:chExt cx="2685820" cy="1309424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2685820" cy="1309424"/>
            </a:xfrm>
            <a:custGeom>
              <a:avLst/>
              <a:gdLst/>
              <a:ahLst/>
              <a:cxnLst/>
              <a:rect r="r" b="b" t="t" l="l"/>
              <a:pathLst>
                <a:path h="1309424" w="2685820">
                  <a:moveTo>
                    <a:pt x="6832" y="0"/>
                  </a:moveTo>
                  <a:lnTo>
                    <a:pt x="2678988" y="0"/>
                  </a:lnTo>
                  <a:cubicBezTo>
                    <a:pt x="2680800" y="0"/>
                    <a:pt x="2682538" y="720"/>
                    <a:pt x="2683819" y="2001"/>
                  </a:cubicBezTo>
                  <a:cubicBezTo>
                    <a:pt x="2685100" y="3282"/>
                    <a:pt x="2685820" y="5020"/>
                    <a:pt x="2685820" y="6832"/>
                  </a:cubicBezTo>
                  <a:lnTo>
                    <a:pt x="2685820" y="1302592"/>
                  </a:lnTo>
                  <a:cubicBezTo>
                    <a:pt x="2685820" y="1304404"/>
                    <a:pt x="2685100" y="1306142"/>
                    <a:pt x="2683819" y="1307423"/>
                  </a:cubicBezTo>
                  <a:cubicBezTo>
                    <a:pt x="2682538" y="1308704"/>
                    <a:pt x="2680800" y="1309424"/>
                    <a:pt x="2678988" y="1309424"/>
                  </a:cubicBezTo>
                  <a:lnTo>
                    <a:pt x="6832" y="1309424"/>
                  </a:lnTo>
                  <a:cubicBezTo>
                    <a:pt x="5020" y="1309424"/>
                    <a:pt x="3282" y="1308704"/>
                    <a:pt x="2001" y="1307423"/>
                  </a:cubicBezTo>
                  <a:cubicBezTo>
                    <a:pt x="720" y="1306142"/>
                    <a:pt x="0" y="1304404"/>
                    <a:pt x="0" y="1302592"/>
                  </a:cubicBezTo>
                  <a:lnTo>
                    <a:pt x="0" y="6832"/>
                  </a:lnTo>
                  <a:cubicBezTo>
                    <a:pt x="0" y="5020"/>
                    <a:pt x="720" y="3282"/>
                    <a:pt x="2001" y="2001"/>
                  </a:cubicBezTo>
                  <a:cubicBezTo>
                    <a:pt x="3282" y="720"/>
                    <a:pt x="5020" y="0"/>
                    <a:pt x="6832" y="0"/>
                  </a:cubicBezTo>
                  <a:close/>
                </a:path>
              </a:pathLst>
            </a:custGeom>
            <a:solidFill>
              <a:srgbClr val="B9C1F5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19050"/>
              <a:ext cx="2685820" cy="1328474"/>
            </a:xfrm>
            <a:prstGeom prst="rect">
              <a:avLst/>
            </a:prstGeom>
          </p:spPr>
          <p:txBody>
            <a:bodyPr anchor="ctr" rtlCol="false" tIns="70608" lIns="70608" bIns="70608" rIns="70608"/>
            <a:lstStyle/>
            <a:p>
              <a:pPr algn="ctr">
                <a:lnSpc>
                  <a:spcPts val="2575"/>
                </a:lnSpc>
              </a:pPr>
            </a:p>
          </p:txBody>
        </p:sp>
      </p:grpSp>
      <p:sp>
        <p:nvSpPr>
          <p:cNvPr name="Freeform 28" id="28"/>
          <p:cNvSpPr/>
          <p:nvPr/>
        </p:nvSpPr>
        <p:spPr>
          <a:xfrm flipH="false" flipV="false" rot="0">
            <a:off x="612069" y="7321034"/>
            <a:ext cx="5098216" cy="3096622"/>
          </a:xfrm>
          <a:custGeom>
            <a:avLst/>
            <a:gdLst/>
            <a:ahLst/>
            <a:cxnLst/>
            <a:rect r="r" b="b" t="t" l="l"/>
            <a:pathLst>
              <a:path h="3096622" w="5098216">
                <a:moveTo>
                  <a:pt x="0" y="0"/>
                </a:moveTo>
                <a:lnTo>
                  <a:pt x="5098216" y="0"/>
                </a:lnTo>
                <a:lnTo>
                  <a:pt x="5098216" y="3096622"/>
                </a:lnTo>
                <a:lnTo>
                  <a:pt x="0" y="309662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-900" r="0" b="-90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612069" y="10572423"/>
            <a:ext cx="4531598" cy="3581170"/>
          </a:xfrm>
          <a:custGeom>
            <a:avLst/>
            <a:gdLst/>
            <a:ahLst/>
            <a:cxnLst/>
            <a:rect r="r" b="b" t="t" l="l"/>
            <a:pathLst>
              <a:path h="3581170" w="4531598">
                <a:moveTo>
                  <a:pt x="0" y="0"/>
                </a:moveTo>
                <a:lnTo>
                  <a:pt x="4531598" y="0"/>
                </a:lnTo>
                <a:lnTo>
                  <a:pt x="4531598" y="3581170"/>
                </a:lnTo>
                <a:lnTo>
                  <a:pt x="0" y="358117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-900" r="-1040" b="-90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6256850" y="7879947"/>
            <a:ext cx="8032362" cy="5466747"/>
            <a:chOff x="0" y="0"/>
            <a:chExt cx="1464390" cy="99665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1464390" cy="996650"/>
            </a:xfrm>
            <a:custGeom>
              <a:avLst/>
              <a:gdLst/>
              <a:ahLst/>
              <a:cxnLst/>
              <a:rect r="r" b="b" t="t" l="l"/>
              <a:pathLst>
                <a:path h="996650" w="1464390">
                  <a:moveTo>
                    <a:pt x="12530" y="0"/>
                  </a:moveTo>
                  <a:lnTo>
                    <a:pt x="1451860" y="0"/>
                  </a:lnTo>
                  <a:cubicBezTo>
                    <a:pt x="1458780" y="0"/>
                    <a:pt x="1464390" y="5610"/>
                    <a:pt x="1464390" y="12530"/>
                  </a:cubicBezTo>
                  <a:lnTo>
                    <a:pt x="1464390" y="984120"/>
                  </a:lnTo>
                  <a:cubicBezTo>
                    <a:pt x="1464390" y="987443"/>
                    <a:pt x="1463070" y="990630"/>
                    <a:pt x="1460720" y="992980"/>
                  </a:cubicBezTo>
                  <a:cubicBezTo>
                    <a:pt x="1458370" y="995330"/>
                    <a:pt x="1455183" y="996650"/>
                    <a:pt x="1451860" y="996650"/>
                  </a:cubicBezTo>
                  <a:lnTo>
                    <a:pt x="12530" y="996650"/>
                  </a:lnTo>
                  <a:cubicBezTo>
                    <a:pt x="5610" y="996650"/>
                    <a:pt x="0" y="991040"/>
                    <a:pt x="0" y="984120"/>
                  </a:cubicBezTo>
                  <a:lnTo>
                    <a:pt x="0" y="12530"/>
                  </a:lnTo>
                  <a:cubicBezTo>
                    <a:pt x="0" y="5610"/>
                    <a:pt x="5610" y="0"/>
                    <a:pt x="12530" y="0"/>
                  </a:cubicBezTo>
                  <a:close/>
                </a:path>
              </a:pathLst>
            </a:custGeom>
            <a:solidFill>
              <a:srgbClr val="1D2348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19050"/>
              <a:ext cx="1464390" cy="1015700"/>
            </a:xfrm>
            <a:prstGeom prst="rect">
              <a:avLst/>
            </a:prstGeom>
          </p:spPr>
          <p:txBody>
            <a:bodyPr anchor="ctr" rtlCol="false" tIns="70608" lIns="70608" bIns="70608" rIns="70608"/>
            <a:lstStyle/>
            <a:p>
              <a:pPr algn="ctr">
                <a:lnSpc>
                  <a:spcPts val="2835"/>
                </a:lnSpc>
              </a:pPr>
              <a:r>
                <a:rPr lang="en-US" sz="21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Our Findings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A lack of awareness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Skilled and interested participants</a:t>
              </a:r>
            </a:p>
            <a:p>
              <a:pPr algn="l">
                <a:lnSpc>
                  <a:spcPts val="2575"/>
                </a:lnSpc>
              </a:pPr>
            </a:p>
            <a:p>
              <a:pPr algn="l">
                <a:lnSpc>
                  <a:spcPts val="2575"/>
                </a:lnSpc>
              </a:pPr>
              <a:r>
                <a:rPr lang="en-US" sz="1980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Several barriers were identified that limit participation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Low confidence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Fear of making mistakes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Uncertainty about where to begin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Difficulty identifying suitable projects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Imposter syndrome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Lack of mentorship</a:t>
              </a:r>
            </a:p>
            <a:p>
              <a:pPr algn="l" marL="427654" indent="-213827" lvl="1">
                <a:lnSpc>
                  <a:spcPts val="2575"/>
                </a:lnSpc>
                <a:buFont typeface="Arial"/>
                <a:buChar char="•"/>
              </a:pPr>
              <a:r>
                <a:rPr lang="en-US" b="true" sz="198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Limited access to supportive communities</a:t>
              </a:r>
            </a:p>
            <a:p>
              <a:pPr algn="l">
                <a:lnSpc>
                  <a:spcPts val="2575"/>
                </a:lnSpc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12213234" y="18796658"/>
            <a:ext cx="2425304" cy="2425304"/>
          </a:xfrm>
          <a:custGeom>
            <a:avLst/>
            <a:gdLst/>
            <a:ahLst/>
            <a:cxnLst/>
            <a:rect r="r" b="b" t="t" l="l"/>
            <a:pathLst>
              <a:path h="2425304" w="2425304">
                <a:moveTo>
                  <a:pt x="0" y="0"/>
                </a:moveTo>
                <a:lnTo>
                  <a:pt x="2425304" y="0"/>
                </a:lnTo>
                <a:lnTo>
                  <a:pt x="2425304" y="2425304"/>
                </a:lnTo>
                <a:lnTo>
                  <a:pt x="0" y="2425304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2877868" y="758792"/>
            <a:ext cx="11411344" cy="14170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31"/>
              </a:lnSpc>
            </a:pPr>
            <a:r>
              <a:rPr lang="en-US" sz="4331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Opening Pathways: Skills, Practice, and Mentorship in Open Source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DAHC0pRwubo</dc:identifier>
  <dcterms:modified xsi:type="dcterms:W3CDTF">2011-08-01T06:04:30Z</dcterms:modified>
  <cp:revision>1</cp:revision>
  <dc:title>White and Blue Modern College Academic Research Poster</dc:title>
</cp:coreProperties>
</file>